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5B5FC-AF39-4CD9-BF5F-67DEBA052228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F0CE6-F5F9-481B-A67E-DF14556D68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60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F0CE6-F5F9-481B-A67E-DF14556D68A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0038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748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515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148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670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11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817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949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439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922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600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156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3F1D-905D-488A-BF6F-B1ED56B62200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1FB8-AA9A-42AB-923A-BBD058E0E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15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752528"/>
          </a:xfrm>
        </p:spPr>
        <p:txBody>
          <a:bodyPr>
            <a:noAutofit/>
          </a:bodyPr>
          <a:lstStyle/>
          <a:p>
            <a:r>
              <a:rPr lang="cs-CZ" sz="11500" b="1" dirty="0" smtClean="0">
                <a:solidFill>
                  <a:srgbClr val="00B0F0"/>
                </a:solidFill>
              </a:rPr>
              <a:t>Cukry</a:t>
            </a:r>
            <a:br>
              <a:rPr lang="cs-CZ" sz="11500" b="1" dirty="0" smtClean="0">
                <a:solidFill>
                  <a:srgbClr val="00B0F0"/>
                </a:solidFill>
              </a:rPr>
            </a:br>
            <a:r>
              <a:rPr lang="cs-CZ" sz="11500" b="1" dirty="0" smtClean="0">
                <a:solidFill>
                  <a:srgbClr val="00B0F0"/>
                </a:solidFill>
              </a:rPr>
              <a:t>Tuky</a:t>
            </a:r>
            <a:br>
              <a:rPr lang="cs-CZ" sz="11500" b="1" dirty="0" smtClean="0">
                <a:solidFill>
                  <a:srgbClr val="00B0F0"/>
                </a:solidFill>
              </a:rPr>
            </a:br>
            <a:r>
              <a:rPr lang="cs-CZ" sz="11500" b="1" dirty="0" smtClean="0">
                <a:solidFill>
                  <a:srgbClr val="00B0F0"/>
                </a:solidFill>
              </a:rPr>
              <a:t>Bílkoviny</a:t>
            </a:r>
            <a:endParaRPr lang="cs-CZ" sz="11500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72200" y="5805264"/>
            <a:ext cx="2264296" cy="288032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Ing. Elena Nývltová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90517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Bílkoviny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Základní složka buněk všech živých organismů</a:t>
            </a:r>
          </a:p>
          <a:p>
            <a:pPr lvl="4"/>
            <a:r>
              <a:rPr lang="cs-CZ" dirty="0"/>
              <a:t>Svaly, kůže, vlasy, krev…..</a:t>
            </a:r>
          </a:p>
          <a:p>
            <a:pPr lvl="4"/>
            <a:endParaRPr lang="cs-CZ" dirty="0" smtClean="0"/>
          </a:p>
          <a:p>
            <a:r>
              <a:rPr lang="cs-CZ" dirty="0" smtClean="0"/>
              <a:t>Makromolekulární látky, které obsahují vázané atomy uhlíku, vodíku, kyslíku, třeba i dusíku, síry, fosforu</a:t>
            </a:r>
          </a:p>
          <a:p>
            <a:endParaRPr lang="cs-CZ" dirty="0" smtClean="0"/>
          </a:p>
          <a:p>
            <a:r>
              <a:rPr lang="cs-CZ" dirty="0" smtClean="0"/>
              <a:t>Tělo není schopno si je vytvořit samo = esenciální sloučeniny</a:t>
            </a:r>
          </a:p>
          <a:p>
            <a:pPr lvl="4"/>
            <a:r>
              <a:rPr lang="cs-CZ" dirty="0" smtClean="0"/>
              <a:t>Z potravy – rostlinné - luštěniny, obiloviny, brambory</a:t>
            </a:r>
          </a:p>
          <a:p>
            <a:pPr marL="1828800" lvl="4" indent="0">
              <a:buNone/>
            </a:pPr>
            <a:r>
              <a:rPr lang="cs-CZ" dirty="0"/>
              <a:t>	 </a:t>
            </a:r>
            <a:r>
              <a:rPr lang="cs-CZ" dirty="0" smtClean="0"/>
              <a:t>   - živočišné – maso, vejce, mléko a sýry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organismu nejprve rozklad na jednoduché látky (aminokyseliny) a přetvoření na tělu potřebné bílkoviny	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303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Bílkoviny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jednotka = aminokyselina</a:t>
            </a:r>
          </a:p>
          <a:p>
            <a:r>
              <a:rPr lang="cs-CZ" dirty="0" smtClean="0"/>
              <a:t>Bílkoviny obsahují &gt; 100 AMK	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3688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Aminokyseliny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8" descr="VÃ½sledek obrÃ¡zku pro aminokyseliny vzore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048672" cy="511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2969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Biokatalyzátory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Látky urychlující chemické reakce v organismech</a:t>
            </a:r>
          </a:p>
          <a:p>
            <a:endParaRPr lang="cs-CZ" dirty="0" smtClean="0"/>
          </a:p>
          <a:p>
            <a:r>
              <a:rPr lang="cs-CZ" dirty="0" smtClean="0"/>
              <a:t>Biokatalyzátory = enzymy</a:t>
            </a:r>
          </a:p>
          <a:p>
            <a:endParaRPr lang="cs-CZ" dirty="0" smtClean="0"/>
          </a:p>
          <a:p>
            <a:r>
              <a:rPr lang="cs-CZ" dirty="0" smtClean="0"/>
              <a:t>Metabolismus vitamínů a hormonů	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191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Biokatalyzátory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Enzymy</a:t>
            </a:r>
          </a:p>
          <a:p>
            <a:pPr lvl="4"/>
            <a:r>
              <a:rPr lang="cs-CZ" dirty="0" smtClean="0"/>
              <a:t>Makromolekula</a:t>
            </a:r>
          </a:p>
          <a:p>
            <a:pPr lvl="4"/>
            <a:r>
              <a:rPr lang="cs-CZ" dirty="0" smtClean="0"/>
              <a:t>Základem je bílkovina</a:t>
            </a:r>
          </a:p>
          <a:p>
            <a:pPr lvl="4"/>
            <a:r>
              <a:rPr lang="cs-CZ" dirty="0" smtClean="0"/>
              <a:t>Ovlivňují chemické reakce v těle</a:t>
            </a:r>
          </a:p>
          <a:p>
            <a:pPr lvl="4"/>
            <a:r>
              <a:rPr lang="cs-CZ" dirty="0" smtClean="0"/>
              <a:t>Buňky rostlin, hub, živočichů</a:t>
            </a:r>
          </a:p>
          <a:p>
            <a:pPr lvl="4"/>
            <a:r>
              <a:rPr lang="cs-CZ" dirty="0" smtClean="0"/>
              <a:t>Ústa</a:t>
            </a:r>
            <a:r>
              <a:rPr lang="cs-CZ" smtClean="0"/>
              <a:t>, žaludek….</a:t>
            </a:r>
            <a:r>
              <a:rPr lang="cs-CZ" dirty="0" smtClean="0"/>
              <a:t>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997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Cukry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Fotosyntéza = </a:t>
            </a:r>
            <a:r>
              <a:rPr lang="cs-CZ" dirty="0" smtClean="0">
                <a:solidFill>
                  <a:srgbClr val="00B0F0"/>
                </a:solidFill>
              </a:rPr>
              <a:t>Glukosa - </a:t>
            </a:r>
            <a:r>
              <a:rPr lang="cs-CZ" dirty="0" smtClean="0"/>
              <a:t>C6H12O6</a:t>
            </a:r>
          </a:p>
          <a:p>
            <a:r>
              <a:rPr lang="cs-CZ" dirty="0" smtClean="0"/>
              <a:t>Hroznový cukr</a:t>
            </a:r>
          </a:p>
          <a:p>
            <a:r>
              <a:rPr lang="cs-CZ" dirty="0" smtClean="0"/>
              <a:t>Významný zdroj pro lidský organismus</a:t>
            </a:r>
          </a:p>
          <a:p>
            <a:r>
              <a:rPr lang="cs-CZ" dirty="0" smtClean="0"/>
              <a:t>Sacharóza, škrob </a:t>
            </a:r>
            <a:r>
              <a:rPr lang="cs-CZ" dirty="0" err="1" smtClean="0"/>
              <a:t>celulosa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077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Cukry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Organické sloučeniny složené z vázaných atomů uhlíku, vodíku a kyslíku</a:t>
            </a:r>
          </a:p>
          <a:p>
            <a:r>
              <a:rPr lang="cs-CZ" dirty="0" smtClean="0"/>
              <a:t>Jednoduché sacharidy obsahují vždy více hydroxylových skupin a jednu karbonylovou</a:t>
            </a:r>
          </a:p>
          <a:p>
            <a:r>
              <a:rPr lang="cs-CZ" dirty="0" smtClean="0"/>
              <a:t>Monosacharidy, disacharidy a polysacharidy</a:t>
            </a:r>
          </a:p>
          <a:p>
            <a:r>
              <a:rPr lang="cs-CZ" dirty="0" err="1" smtClean="0"/>
              <a:t>Sacharosa</a:t>
            </a:r>
            <a:r>
              <a:rPr lang="cs-CZ" dirty="0" smtClean="0"/>
              <a:t> = cukr – cukrová řepa, cukrová třtina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804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Cukry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Škrob</a:t>
            </a:r>
          </a:p>
          <a:p>
            <a:pPr lvl="4"/>
            <a:r>
              <a:rPr lang="cs-CZ" dirty="0" smtClean="0"/>
              <a:t>Bílý, málo rozpustný ve vodě</a:t>
            </a:r>
          </a:p>
          <a:p>
            <a:pPr lvl="4"/>
            <a:r>
              <a:rPr lang="cs-CZ" dirty="0" smtClean="0"/>
              <a:t>Makromolekula</a:t>
            </a:r>
          </a:p>
          <a:p>
            <a:pPr lvl="4"/>
            <a:r>
              <a:rPr lang="cs-CZ" dirty="0" smtClean="0"/>
              <a:t>Výroba lepidel a glukosy</a:t>
            </a:r>
          </a:p>
          <a:p>
            <a:pPr lvl="4"/>
            <a:r>
              <a:rPr lang="cs-CZ" dirty="0" smtClean="0"/>
              <a:t>Brambory, chléb, rýže…..</a:t>
            </a:r>
            <a:endParaRPr lang="cs-CZ" dirty="0"/>
          </a:p>
        </p:txBody>
      </p:sp>
      <p:pic>
        <p:nvPicPr>
          <p:cNvPr id="1026" name="Picture 2" descr="VÃ½sledek obrÃ¡zku pro Å¡kro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3960440" cy="315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351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Cukry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Glykogen</a:t>
            </a:r>
          </a:p>
          <a:p>
            <a:pPr lvl="4"/>
            <a:r>
              <a:rPr lang="cs-CZ" dirty="0" smtClean="0"/>
              <a:t>Zásobní cukr v lidském organismu</a:t>
            </a:r>
          </a:p>
          <a:p>
            <a:pPr lvl="4"/>
            <a:r>
              <a:rPr lang="cs-CZ" dirty="0" smtClean="0"/>
              <a:t>Vzniká v játrech z jednoduchých cukrů obsažených v krvi</a:t>
            </a:r>
          </a:p>
          <a:p>
            <a:pPr lvl="4"/>
            <a:r>
              <a:rPr lang="cs-CZ" dirty="0" smtClean="0"/>
              <a:t>Uložen ve svalech a játrech</a:t>
            </a:r>
          </a:p>
          <a:p>
            <a:pPr lvl="4"/>
            <a:r>
              <a:rPr lang="cs-CZ" dirty="0" smtClean="0"/>
              <a:t>Štěpí se na jednoduché cukry do krve</a:t>
            </a:r>
            <a:endParaRPr lang="cs-CZ" dirty="0"/>
          </a:p>
        </p:txBody>
      </p:sp>
      <p:pic>
        <p:nvPicPr>
          <p:cNvPr id="2050" name="Picture 2" descr="VÃ½sledek obrÃ¡zku pro glykog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670"/>
          <a:stretch/>
        </p:blipFill>
        <p:spPr bwMode="auto">
          <a:xfrm>
            <a:off x="1979712" y="3717032"/>
            <a:ext cx="5616624" cy="292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866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Cukry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Celulosa</a:t>
            </a:r>
            <a:endParaRPr lang="cs-CZ" dirty="0" smtClean="0"/>
          </a:p>
          <a:p>
            <a:pPr lvl="4"/>
            <a:r>
              <a:rPr lang="cs-CZ" dirty="0" smtClean="0"/>
              <a:t>V rostlinných stěnách</a:t>
            </a:r>
          </a:p>
          <a:p>
            <a:pPr lvl="4"/>
            <a:r>
              <a:rPr lang="cs-CZ" dirty="0" smtClean="0"/>
              <a:t>Liší se od škrobu strukturou a velikostí makromolekuly</a:t>
            </a:r>
          </a:p>
          <a:p>
            <a:pPr lvl="4"/>
            <a:r>
              <a:rPr lang="cs-CZ" dirty="0" smtClean="0"/>
              <a:t>Bílá pevná látka</a:t>
            </a:r>
          </a:p>
          <a:p>
            <a:pPr lvl="4"/>
            <a:r>
              <a:rPr lang="cs-CZ" dirty="0" smtClean="0"/>
              <a:t>Bavlník, len, konopí – dřeviny cca jen 50%</a:t>
            </a:r>
          </a:p>
          <a:p>
            <a:pPr lvl="4"/>
            <a:r>
              <a:rPr lang="cs-CZ" dirty="0" smtClean="0"/>
              <a:t>Papír, umělé hedvábí, celofán…..</a:t>
            </a:r>
            <a:endParaRPr lang="cs-CZ" dirty="0"/>
          </a:p>
        </p:txBody>
      </p:sp>
      <p:sp>
        <p:nvSpPr>
          <p:cNvPr id="4" name="AutoShape 2" descr="VÃ½sledek obrÃ¡zku pro celulo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Ã½sledek obrÃ¡zku pro celulos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 descr="VÃ½sledek obrÃ¡zku pro celulos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176"/>
          <a:stretch/>
        </p:blipFill>
        <p:spPr bwMode="auto">
          <a:xfrm>
            <a:off x="0" y="4077072"/>
            <a:ext cx="492146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Ã½sledek obrÃ¡zku pro celulo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49080"/>
            <a:ext cx="474052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834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Tuky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Estery alkoholu glycerolu a kyselin s větším počtem atomů uhlíku v molekule (MK)</a:t>
            </a:r>
          </a:p>
          <a:p>
            <a:endParaRPr lang="cs-CZ" dirty="0" smtClean="0"/>
          </a:p>
          <a:p>
            <a:r>
              <a:rPr lang="cs-CZ" dirty="0" smtClean="0"/>
              <a:t>Reakce glycerolu s karboxylovou kyselinou vzniká tuk a vody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30" name="Picture 6" descr="VÃ½sledek obrÃ¡zku pro reakce glycerolu s karboxylovou kyselinou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590" b="41705"/>
          <a:stretch/>
        </p:blipFill>
        <p:spPr bwMode="auto">
          <a:xfrm>
            <a:off x="395536" y="4653136"/>
            <a:ext cx="7992888" cy="142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736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Tuky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Pevné tuky = Máslo, sádlo</a:t>
            </a:r>
          </a:p>
          <a:p>
            <a:pPr lvl="4"/>
            <a:r>
              <a:rPr lang="cs-CZ" dirty="0" smtClean="0"/>
              <a:t>Estery kyseliny palmitové a stearové</a:t>
            </a:r>
          </a:p>
          <a:p>
            <a:pPr lvl="4"/>
            <a:endParaRPr lang="cs-CZ" dirty="0" smtClean="0"/>
          </a:p>
          <a:p>
            <a:r>
              <a:rPr lang="cs-CZ" dirty="0" smtClean="0"/>
              <a:t>Kapalné tuky = oleje</a:t>
            </a:r>
          </a:p>
          <a:p>
            <a:pPr lvl="4"/>
            <a:r>
              <a:rPr lang="cs-CZ" dirty="0" smtClean="0"/>
              <a:t>Estery kyseliny olejové a dalších karboxylových kyselin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402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F0"/>
                </a:solidFill>
              </a:rPr>
              <a:t>Tuky</a:t>
            </a:r>
            <a:endParaRPr lang="cs-CZ" sz="8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Zisk z rostlin lisováním a rozpouštěním v organických rozpouštědlech (benzin apod.)</a:t>
            </a:r>
          </a:p>
          <a:p>
            <a:r>
              <a:rPr lang="cs-CZ" dirty="0" smtClean="0"/>
              <a:t>Výroba detergentů</a:t>
            </a:r>
          </a:p>
          <a:p>
            <a:pPr lvl="4"/>
            <a:r>
              <a:rPr lang="cs-CZ" dirty="0" smtClean="0"/>
              <a:t>Mýdla – snižování povrchového napětí kapalin – smáčení povrchu nečistoty – lepší uvolnění </a:t>
            </a:r>
            <a:r>
              <a:rPr lang="cs-CZ" smtClean="0"/>
              <a:t>do roztoku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850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320</Words>
  <Application>Microsoft Office PowerPoint</Application>
  <PresentationFormat>Předvádění na obrazovce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Cukry Tuky Bílkoviny</vt:lpstr>
      <vt:lpstr>Cukry</vt:lpstr>
      <vt:lpstr>Cukry</vt:lpstr>
      <vt:lpstr>Cukry</vt:lpstr>
      <vt:lpstr>Cukry</vt:lpstr>
      <vt:lpstr>Cukry</vt:lpstr>
      <vt:lpstr>Tuky</vt:lpstr>
      <vt:lpstr>Tuky</vt:lpstr>
      <vt:lpstr>Tuky</vt:lpstr>
      <vt:lpstr>Bílkoviny</vt:lpstr>
      <vt:lpstr>Bílkoviny</vt:lpstr>
      <vt:lpstr>Aminokyseliny</vt:lpstr>
      <vt:lpstr>Biokatalyzátory</vt:lpstr>
      <vt:lpstr>Biokatalyzátory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Cukry Tuky Bílkoviny</dc:title>
  <dc:creator>Elena Nývltová</dc:creator>
  <cp:lastModifiedBy>Elena Nývltová</cp:lastModifiedBy>
  <cp:revision>19</cp:revision>
  <dcterms:created xsi:type="dcterms:W3CDTF">2019-05-28T09:18:45Z</dcterms:created>
  <dcterms:modified xsi:type="dcterms:W3CDTF">2020-03-11T09:10:33Z</dcterms:modified>
</cp:coreProperties>
</file>